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3" r:id="rId1"/>
  </p:sldMasterIdLst>
  <p:notesMasterIdLst>
    <p:notesMasterId r:id="rId8"/>
  </p:notesMasterIdLst>
  <p:handoutMasterIdLst>
    <p:handoutMasterId r:id="rId9"/>
  </p:handoutMasterIdLst>
  <p:sldIdLst>
    <p:sldId id="256" r:id="rId2"/>
    <p:sldId id="378" r:id="rId3"/>
    <p:sldId id="379" r:id="rId4"/>
    <p:sldId id="371" r:id="rId5"/>
    <p:sldId id="376" r:id="rId6"/>
    <p:sldId id="373" r:id="rId7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A9191E-41B9-43B7-8A5B-841222DD96D5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4697" tIns="47349" rIns="94697" bIns="47349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4697" tIns="47349" rIns="94697" bIns="473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BBE0C9E8-BA8F-4604-B565-DD813E05E7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9D4259B-4D77-46FF-9746-92232464CCAA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97" tIns="47349" rIns="94697" bIns="47349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4697" tIns="47349" rIns="94697" bIns="4734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4697" tIns="47349" rIns="94697" bIns="47349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4697" tIns="47349" rIns="94697" bIns="473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39A9195-010E-416D-9FFA-B0DED709B2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6959419-0D6E-459A-9A8F-226E9409168A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76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1179986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6121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7525"/>
            <a:ext cx="9144000" cy="63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5.xml.rels><?xml version="1.0" encoding="UTF-8" standalone="yes" ?><Relationships xmlns="http://schemas.openxmlformats.org/package/2006/relationships"><Relationship Id="rId3" Target="../media/image12.pn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3.xml" Type="http://schemas.openxmlformats.org/officeDocument/2006/relationships/slideLayout"/><Relationship Id="rId4" Target="../media/image13.jpeg" Type="http://schemas.openxmlformats.org/officeDocument/2006/relationships/image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593725" y="1441450"/>
            <a:ext cx="8001000" cy="2105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200" b="1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657225"/>
            <a:ext cx="80311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LUDGE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D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RYING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B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EDS</a:t>
            </a:r>
            <a:endParaRPr lang="en-ZA" sz="2800" kern="0" dirty="0" smtClean="0">
              <a:solidFill>
                <a:schemeClr val="accent1"/>
              </a:solidFill>
              <a:latin typeface="GillSans" panose="020B0602020204020204" pitchFamily="34" charset="0"/>
            </a:endParaRPr>
          </a:p>
          <a:p>
            <a:pPr algn="ctr">
              <a:defRPr/>
            </a:pP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ECHNICAL </a:t>
            </a: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PECIFICATION AND </a:t>
            </a: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EQUIREMENTS</a:t>
            </a:r>
            <a:endParaRPr lang="en-ZA" sz="1200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6148" name="Picture 9" descr="http://www.flavourtiles.com/images/technical-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2825750"/>
            <a:ext cx="9169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828925"/>
            <a:ext cx="5257800" cy="295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568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381000"/>
            <a:ext cx="9083675" cy="567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04800" y="-55563"/>
            <a:ext cx="8229600" cy="11430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UBSURFACE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76" t="24934" r="23436" b="27065"/>
          <a:stretch>
            <a:fillRect/>
          </a:stretch>
        </p:blipFill>
        <p:spPr bwMode="auto">
          <a:xfrm>
            <a:off x="133350" y="2379663"/>
            <a:ext cx="207645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68" t="38445" r="23033" b="37556"/>
          <a:stretch>
            <a:fillRect/>
          </a:stretch>
        </p:blipFill>
        <p:spPr bwMode="auto">
          <a:xfrm>
            <a:off x="190500" y="5208588"/>
            <a:ext cx="20193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6"/>
          <p:cNvSpPr txBox="1">
            <a:spLocks noChangeArrowheads="1"/>
          </p:cNvSpPr>
          <p:nvPr/>
        </p:nvSpPr>
        <p:spPr bwMode="auto">
          <a:xfrm>
            <a:off x="4349750" y="368300"/>
            <a:ext cx="4495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ZA" altLang="en-US" sz="1600">
                <a:latin typeface="Arial" panose="020B0604020202020204" pitchFamily="34" charset="0"/>
              </a:rPr>
              <a:t>Compact the subgrade (below the filter media) uniformly</a:t>
            </a:r>
          </a:p>
        </p:txBody>
      </p: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4324350" y="1058863"/>
            <a:ext cx="449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ZA" altLang="en-US" sz="1600">
                <a:latin typeface="Arial" panose="020B0604020202020204" pitchFamily="34" charset="0"/>
              </a:rPr>
              <a:t>Create a 2 sides slope towards the centre of each bed to enable drainage</a:t>
            </a: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2438400" y="3082925"/>
            <a:ext cx="6407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ZA" altLang="en-US" sz="1600">
                <a:latin typeface="Arial" panose="020B0604020202020204" pitchFamily="34" charset="0"/>
              </a:rPr>
              <a:t>In case of a sloppy area, the 4 beds can be laid separately at different levels</a:t>
            </a: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2438400" y="2527300"/>
            <a:ext cx="6858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ZA" altLang="en-US" sz="1600">
                <a:latin typeface="Arial" panose="020B0604020202020204" pitchFamily="34" charset="0"/>
              </a:rPr>
              <a:t>For each bed create a 1% slope towards the inspection chamber to enable drainage</a:t>
            </a:r>
          </a:p>
        </p:txBody>
      </p:sp>
      <p:grpSp>
        <p:nvGrpSpPr>
          <p:cNvPr id="10249" name="Group 30"/>
          <p:cNvGrpSpPr>
            <a:grpSpLocks/>
          </p:cNvGrpSpPr>
          <p:nvPr/>
        </p:nvGrpSpPr>
        <p:grpSpPr bwMode="auto">
          <a:xfrm>
            <a:off x="304800" y="2686050"/>
            <a:ext cx="1447800" cy="1828800"/>
            <a:chOff x="228600" y="1447318"/>
            <a:chExt cx="1447800" cy="1829282"/>
          </a:xfrm>
        </p:grpSpPr>
        <p:grpSp>
          <p:nvGrpSpPr>
            <p:cNvPr id="10255" name="Group 17"/>
            <p:cNvGrpSpPr>
              <a:grpSpLocks/>
            </p:cNvGrpSpPr>
            <p:nvPr/>
          </p:nvGrpSpPr>
          <p:grpSpPr bwMode="auto">
            <a:xfrm>
              <a:off x="228600" y="1447318"/>
              <a:ext cx="1447800" cy="1829282"/>
              <a:chOff x="228600" y="1447318"/>
              <a:chExt cx="1447800" cy="1829282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H="1">
                <a:off x="228600" y="3276600"/>
                <a:ext cx="533400" cy="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838200" y="1447318"/>
                <a:ext cx="0" cy="1437067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1676400" y="1447318"/>
                <a:ext cx="0" cy="1437067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Arrow Connector 32"/>
            <p:cNvCxnSpPr/>
            <p:nvPr/>
          </p:nvCxnSpPr>
          <p:spPr>
            <a:xfrm flipH="1">
              <a:off x="990600" y="3276600"/>
              <a:ext cx="5334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4279900" y="1795463"/>
            <a:ext cx="449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ZA" altLang="en-US" sz="1600">
                <a:latin typeface="Arial" panose="020B0604020202020204" pitchFamily="34" charset="0"/>
              </a:rPr>
              <a:t>The beds are placed 80 cm (1 m at the centre) below the ground level</a:t>
            </a:r>
          </a:p>
        </p:txBody>
      </p:sp>
      <p:pic>
        <p:nvPicPr>
          <p:cNvPr id="10251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39" t="41112" r="57822" b="22444"/>
          <a:stretch>
            <a:fillRect/>
          </a:stretch>
        </p:blipFill>
        <p:spPr bwMode="auto">
          <a:xfrm>
            <a:off x="469900" y="941388"/>
            <a:ext cx="38100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4049713"/>
            <a:ext cx="3257550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2209800" y="2578100"/>
            <a:ext cx="0" cy="1841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51300"/>
            <a:ext cx="325278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98425" y="-4763"/>
            <a:ext cx="8839200" cy="1143001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INING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M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ATERIAL AND </a:t>
            </a:r>
            <a:r>
              <a:rPr lang="en-ZA" altLang="en-US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U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NDERDRAIN </a:t>
            </a:r>
            <a:r>
              <a:rPr lang="en-ZA" altLang="en-US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IPE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222375"/>
            <a:ext cx="4926013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en-ZA" altLang="en-US" sz="1800" dirty="0" smtClean="0">
                <a:latin typeface="Arial" panose="020B0604020202020204" pitchFamily="34" charset="0"/>
              </a:rPr>
              <a:t>Lining material should be the same as for the Vertical Flow Constructed Wetland</a:t>
            </a:r>
          </a:p>
          <a:p>
            <a:pPr marL="285750" indent="-285750">
              <a:spcBef>
                <a:spcPct val="0"/>
              </a:spcBef>
              <a:defRPr/>
            </a:pPr>
            <a:r>
              <a:rPr lang="en-ZA" altLang="en-US" sz="1800" dirty="0" smtClean="0">
                <a:latin typeface="Arial" panose="020B0604020202020204" pitchFamily="34" charset="0"/>
              </a:rPr>
              <a:t>A clay layer (50mm thick) + PE liner (1 mm thick)</a:t>
            </a:r>
          </a:p>
          <a:p>
            <a:pPr marL="285750" indent="-285750">
              <a:spcBef>
                <a:spcPct val="0"/>
              </a:spcBef>
              <a:defRPr/>
            </a:pPr>
            <a:r>
              <a:rPr lang="en-ZA" altLang="en-US" sz="1800" dirty="0" smtClean="0">
                <a:latin typeface="Arial" panose="020B0604020202020204" pitchFamily="34" charset="0"/>
              </a:rPr>
              <a:t>Well compacted subgrade, PE liner overlap of 5 to 10 cm, water tightness test before filling with filter media</a:t>
            </a:r>
          </a:p>
        </p:txBody>
      </p:sp>
      <p:pic>
        <p:nvPicPr>
          <p:cNvPr id="1126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268413"/>
            <a:ext cx="3433763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475" y="3330575"/>
            <a:ext cx="4395788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703763"/>
            <a:ext cx="168275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39725" y="4962525"/>
            <a:ext cx="5181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ZA" altLang="en-US" sz="1600">
                <a:latin typeface="Arial" panose="020B0604020202020204" pitchFamily="34" charset="0"/>
              </a:rPr>
              <a:t>Underdrain pipes: uPVC class 41 (100 mm dia.)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228600" y="152400"/>
            <a:ext cx="78867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F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ILTER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M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EDIA AND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LAB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229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04800"/>
            <a:ext cx="272891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Box 15"/>
          <p:cNvSpPr txBox="1">
            <a:spLocks noChangeArrowheads="1"/>
          </p:cNvSpPr>
          <p:nvPr/>
        </p:nvSpPr>
        <p:spPr bwMode="auto">
          <a:xfrm>
            <a:off x="228600" y="1563688"/>
            <a:ext cx="5486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Same requirements as for VFCW: sand free of loam and silt, no sharp edges at the bottom, etc.</a:t>
            </a:r>
          </a:p>
        </p:txBody>
      </p:sp>
      <p:sp>
        <p:nvSpPr>
          <p:cNvPr id="12293" name="TextBox 16"/>
          <p:cNvSpPr txBox="1">
            <a:spLocks noChangeArrowheads="1"/>
          </p:cNvSpPr>
          <p:nvPr/>
        </p:nvSpPr>
        <p:spPr bwMode="auto">
          <a:xfrm>
            <a:off x="452438" y="4552950"/>
            <a:ext cx="41957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Precast Concrete Slab laid on top of sand layer with following dimension: 400 x 600 x 50mm thick</a:t>
            </a:r>
          </a:p>
        </p:txBody>
      </p:sp>
      <p:pic>
        <p:nvPicPr>
          <p:cNvPr id="1229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70"/>
          <a:stretch>
            <a:fillRect/>
          </a:stretch>
        </p:blipFill>
        <p:spPr bwMode="auto">
          <a:xfrm>
            <a:off x="471488" y="2519363"/>
            <a:ext cx="280511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352800"/>
            <a:ext cx="36322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10542</TotalTime>
  <Words>192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 Light</vt:lpstr>
      <vt:lpstr>Calibri</vt:lpstr>
      <vt:lpstr>GillSans</vt:lpstr>
      <vt:lpstr>1_Office Theme</vt:lpstr>
      <vt:lpstr> </vt:lpstr>
      <vt:lpstr>PowerPoint Presentation</vt:lpstr>
      <vt:lpstr>PowerPoint Presentation</vt:lpstr>
      <vt:lpstr>SUBSURFACE</vt:lpstr>
      <vt:lpstr>LINING MATERIAL AND UNDERDRAIN PIPE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607</cp:revision>
  <cp:lastPrinted>2016-04-26T08:01:20Z</cp:lastPrinted>
  <dcterms:created xsi:type="dcterms:W3CDTF">2011-07-26T11:49:09Z</dcterms:created>
  <dcterms:modified xsi:type="dcterms:W3CDTF">2017-08-19T01:11:17Z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872665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  <property fmtid="{D5CDD505-2E9C-101B-9397-08002B2CF9AE}" name="NXTAG2" pid="5">
    <vt:lpwstr>000800141e0000000000010271a00207f4000400038000</vt:lpwstr>
  </property>
</Properties>
</file>